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5" d="100"/>
          <a:sy n="85" d="100"/>
        </p:scale>
        <p:origin x="1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7" name="Shape 17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of salad with fried rice, boiled eggs,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with salmon cakes, salad,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594065" y="9268883"/>
            <a:ext cx="368504" cy="381001"/>
          </a:xfrm>
          <a:prstGeom prst="rect">
            <a:avLst/>
          </a:prstGeom>
        </p:spPr>
        <p:txBody>
          <a:bodyPr anchor="t"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70" name="Group" descr="Gro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371" y="8816754"/>
            <a:ext cx="1890058" cy="8186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6991" y="1398384"/>
            <a:ext cx="4759612" cy="6560121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Exercise Problem 1"/>
          <p:cNvSpPr txBox="1"/>
          <p:nvPr/>
        </p:nvSpPr>
        <p:spPr>
          <a:xfrm>
            <a:off x="105842" y="53444"/>
            <a:ext cx="5270650" cy="77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Exercise Problem 1</a:t>
            </a:r>
          </a:p>
        </p:txBody>
      </p:sp>
      <p:sp>
        <p:nvSpPr>
          <p:cNvPr id="181" name="Rectangle"/>
          <p:cNvSpPr/>
          <p:nvPr/>
        </p:nvSpPr>
        <p:spPr>
          <a:xfrm>
            <a:off x="9489215" y="2055338"/>
            <a:ext cx="2155164" cy="5807936"/>
          </a:xfrm>
          <a:prstGeom prst="rect">
            <a:avLst/>
          </a:prstGeom>
          <a:ln w="12700">
            <a:solidFill>
              <a:srgbClr val="000000"/>
            </a:solidFill>
            <a:custDash>
              <a:ds d="600000" sp="600000"/>
            </a:custDash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2" name="Equation"/>
              <p:cNvSpPr txBox="1"/>
              <p:nvPr/>
            </p:nvSpPr>
            <p:spPr>
              <a:xfrm>
                <a:off x="10678443" y="2151021"/>
                <a:ext cx="283913" cy="236091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2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8443" y="2151021"/>
                <a:ext cx="283913" cy="236091"/>
              </a:xfrm>
              <a:prstGeom prst="rect">
                <a:avLst/>
              </a:prstGeom>
              <a:blipFill>
                <a:blip r:embed="rId3"/>
                <a:stretch>
                  <a:fillRect l="-33333" r="-16667" b="-70000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3" name="Equation"/>
              <p:cNvSpPr txBox="1"/>
              <p:nvPr/>
            </p:nvSpPr>
            <p:spPr>
              <a:xfrm>
                <a:off x="10026510" y="6612954"/>
                <a:ext cx="265699" cy="232845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3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6510" y="6612954"/>
                <a:ext cx="265699" cy="232845"/>
              </a:xfrm>
              <a:prstGeom prst="rect">
                <a:avLst/>
              </a:prstGeom>
              <a:blipFill>
                <a:blip r:embed="rId4"/>
                <a:stretch>
                  <a:fillRect l="-40909" r="-27273" b="-70000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" name="Calculate D, B, L, V.…"/>
          <p:cNvSpPr txBox="1"/>
          <p:nvPr/>
        </p:nvSpPr>
        <p:spPr>
          <a:xfrm>
            <a:off x="462774" y="859256"/>
            <a:ext cx="4927403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Calculate D, B, L, V. </a:t>
            </a:r>
          </a:p>
          <a:p>
            <a:pPr defTabSz="584200">
              <a:lnSpc>
                <a:spcPct val="100000"/>
              </a:lnSpc>
              <a:spcBef>
                <a:spcPts val="0"/>
              </a:spcBef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Calculate energy input by the condeser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5" name="Equation"/>
              <p:cNvSpPr txBox="1"/>
              <p:nvPr/>
            </p:nvSpPr>
            <p:spPr>
              <a:xfrm>
                <a:off x="992347" y="1875620"/>
                <a:ext cx="1877406" cy="177293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=100</m:t>
                      </m:r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mole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hr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5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347" y="1875620"/>
                <a:ext cx="1877406" cy="177293"/>
              </a:xfrm>
              <a:prstGeom prst="rect">
                <a:avLst/>
              </a:prstGeom>
              <a:blipFill>
                <a:blip r:embed="rId5"/>
                <a:stretch>
                  <a:fillRect l="-2685" r="-2013" b="-126667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6" name="Equation"/>
              <p:cNvSpPr txBox="1"/>
              <p:nvPr/>
            </p:nvSpPr>
            <p:spPr>
              <a:xfrm>
                <a:off x="992347" y="2357966"/>
                <a:ext cx="723027" cy="178563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6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347" y="2357966"/>
                <a:ext cx="723027" cy="178563"/>
              </a:xfrm>
              <a:prstGeom prst="rect">
                <a:avLst/>
              </a:prstGeom>
              <a:blipFill>
                <a:blip r:embed="rId6"/>
                <a:stretch>
                  <a:fillRect l="-8772" r="-21053" b="-93333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7" name="Equation"/>
              <p:cNvSpPr txBox="1"/>
              <p:nvPr/>
            </p:nvSpPr>
            <p:spPr>
              <a:xfrm>
                <a:off x="992347" y="2841582"/>
                <a:ext cx="848901" cy="235386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sub>
                      </m:sSub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=0.1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7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347" y="2841582"/>
                <a:ext cx="848901" cy="235386"/>
              </a:xfrm>
              <a:prstGeom prst="rect">
                <a:avLst/>
              </a:prstGeom>
              <a:blipFill>
                <a:blip r:embed="rId7"/>
                <a:stretch>
                  <a:fillRect l="-7463" r="-20896" b="-50000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8" name="Equation"/>
              <p:cNvSpPr txBox="1"/>
              <p:nvPr/>
            </p:nvSpPr>
            <p:spPr>
              <a:xfrm>
                <a:off x="992347" y="3382021"/>
                <a:ext cx="875330" cy="235385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sub>
                      </m:sSub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=0.9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8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347" y="3382021"/>
                <a:ext cx="875330" cy="235385"/>
              </a:xfrm>
              <a:prstGeom prst="rect">
                <a:avLst/>
              </a:prstGeom>
              <a:blipFill>
                <a:blip r:embed="rId8"/>
                <a:stretch>
                  <a:fillRect l="-7246" r="-17391" b="-57895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9" name="Equation"/>
              <p:cNvSpPr txBox="1"/>
              <p:nvPr/>
            </p:nvSpPr>
            <p:spPr>
              <a:xfrm>
                <a:off x="4247867" y="1880954"/>
                <a:ext cx="580532" cy="171959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89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867" y="1880954"/>
                <a:ext cx="580532" cy="171959"/>
              </a:xfrm>
              <a:prstGeom prst="rect">
                <a:avLst/>
              </a:prstGeom>
              <a:blipFill>
                <a:blip r:embed="rId9"/>
                <a:stretch>
                  <a:fillRect l="-14894" r="-21277" b="-92857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0" name="Equation"/>
              <p:cNvSpPr txBox="1"/>
              <p:nvPr/>
            </p:nvSpPr>
            <p:spPr>
              <a:xfrm>
                <a:off x="2573291" y="2357846"/>
                <a:ext cx="5388465" cy="230125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Latentheatofvapatcondenser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=1500</m:t>
                      </m:r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Joule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mole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90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3291" y="2357846"/>
                <a:ext cx="5388465" cy="230125"/>
              </a:xfrm>
              <a:prstGeom prst="rect">
                <a:avLst/>
              </a:prstGeom>
              <a:blipFill>
                <a:blip r:embed="rId10"/>
                <a:stretch>
                  <a:fillRect l="-471" r="-235" b="-70000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1" name="Equation"/>
              <p:cNvSpPr txBox="1"/>
              <p:nvPr/>
            </p:nvSpPr>
            <p:spPr>
              <a:xfrm>
                <a:off x="9710571" y="2873930"/>
                <a:ext cx="155703" cy="170689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sz="2000"/>
              </a:p>
            </p:txBody>
          </p:sp>
        </mc:Choice>
        <mc:Fallback>
          <p:sp>
            <p:nvSpPr>
              <p:cNvPr id="191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571" y="2873930"/>
                <a:ext cx="155703" cy="170689"/>
              </a:xfrm>
              <a:prstGeom prst="rect">
                <a:avLst/>
              </a:prstGeom>
              <a:blipFill>
                <a:blip r:embed="rId11"/>
                <a:stretch>
                  <a:fillRect l="-53846" r="-53846" b="-92857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657616" y="9268883"/>
            <a:ext cx="241402" cy="381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94" name="xD = 0.8,…"/>
          <p:cNvSpPr txBox="1"/>
          <p:nvPr/>
        </p:nvSpPr>
        <p:spPr>
          <a:xfrm>
            <a:off x="239847" y="916648"/>
            <a:ext cx="1166708" cy="254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180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x</a:t>
            </a:r>
            <a:r>
              <a:rPr baseline="-5999"/>
              <a:t>D</a:t>
            </a:r>
            <a:r>
              <a:t> = 0.8, </a:t>
            </a:r>
          </a:p>
          <a:p>
            <a:pPr defTabSz="584200">
              <a:lnSpc>
                <a:spcPct val="100000"/>
              </a:lnSpc>
              <a:spcBef>
                <a:spcPts val="180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x</a:t>
            </a:r>
            <a:r>
              <a:rPr baseline="-5999"/>
              <a:t>B</a:t>
            </a:r>
            <a:r>
              <a:t> = 0.2, </a:t>
            </a:r>
          </a:p>
          <a:p>
            <a:pPr defTabSz="584200">
              <a:lnSpc>
                <a:spcPct val="100000"/>
              </a:lnSpc>
              <a:spcBef>
                <a:spcPts val="180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z = 0.5, </a:t>
            </a:r>
          </a:p>
          <a:p>
            <a:pPr defTabSz="584200">
              <a:lnSpc>
                <a:spcPct val="100000"/>
              </a:lnSpc>
              <a:spcBef>
                <a:spcPts val="180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R =  1, </a:t>
            </a:r>
          </a:p>
          <a:p>
            <a:pPr defTabSz="584200">
              <a:lnSpc>
                <a:spcPct val="100000"/>
              </a:lnSpc>
              <a:spcBef>
                <a:spcPts val="180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V</a:t>
            </a:r>
            <a:r>
              <a:rPr baseline="-5999"/>
              <a:t>B</a:t>
            </a:r>
            <a:r>
              <a:t> =1.    </a:t>
            </a:r>
          </a:p>
        </p:txBody>
      </p:sp>
      <p:sp>
        <p:nvSpPr>
          <p:cNvPr id="195" name="Exercise problem 2:…"/>
          <p:cNvSpPr txBox="1"/>
          <p:nvPr/>
        </p:nvSpPr>
        <p:spPr>
          <a:xfrm>
            <a:off x="216980" y="24399"/>
            <a:ext cx="773252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Exercise problem 2: </a:t>
            </a:r>
          </a:p>
          <a:p>
            <a:pPr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Calculate number of stages and label composition from the column</a:t>
            </a:r>
          </a:p>
        </p:txBody>
      </p:sp>
      <p:grpSp>
        <p:nvGrpSpPr>
          <p:cNvPr id="198" name="Group"/>
          <p:cNvGrpSpPr/>
          <p:nvPr/>
        </p:nvGrpSpPr>
        <p:grpSpPr>
          <a:xfrm>
            <a:off x="2977009" y="914590"/>
            <a:ext cx="9083759" cy="9007213"/>
            <a:chOff x="0" y="0"/>
            <a:chExt cx="9083757" cy="9007212"/>
          </a:xfrm>
        </p:grpSpPr>
        <p:pic>
          <p:nvPicPr>
            <p:cNvPr id="196" name="Image" descr="Image"/>
            <p:cNvPicPr>
              <a:picLocks noChangeAspect="1"/>
            </p:cNvPicPr>
            <p:nvPr/>
          </p:nvPicPr>
          <p:blipFill>
            <a:blip r:embed="rId2"/>
            <a:srcRect l="26862" t="1278" r="8919" b="1278"/>
            <a:stretch>
              <a:fillRect/>
            </a:stretch>
          </p:blipFill>
          <p:spPr>
            <a:xfrm>
              <a:off x="0" y="0"/>
              <a:ext cx="9083758" cy="90072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7" name="Line"/>
            <p:cNvSpPr/>
            <p:nvPr/>
          </p:nvSpPr>
          <p:spPr>
            <a:xfrm flipV="1">
              <a:off x="684223" y="186476"/>
              <a:ext cx="8043546" cy="802026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100000" sp="200000"/>
              </a:custDash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"/>
          <p:cNvGrpSpPr/>
          <p:nvPr/>
        </p:nvGrpSpPr>
        <p:grpSpPr>
          <a:xfrm>
            <a:off x="4155216" y="1410467"/>
            <a:ext cx="7849859" cy="7724378"/>
            <a:chOff x="0" y="0"/>
            <a:chExt cx="7849858" cy="7724377"/>
          </a:xfrm>
        </p:grpSpPr>
        <p:pic>
          <p:nvPicPr>
            <p:cNvPr id="200" name="Image" descr="Image"/>
            <p:cNvPicPr>
              <a:picLocks/>
            </p:cNvPicPr>
            <p:nvPr/>
          </p:nvPicPr>
          <p:blipFill>
            <a:blip r:embed="rId2"/>
            <a:srcRect l="26862" t="1278" r="8919" b="1278"/>
            <a:stretch>
              <a:fillRect/>
            </a:stretch>
          </p:blipFill>
          <p:spPr>
            <a:xfrm>
              <a:off x="0" y="0"/>
              <a:ext cx="7849859" cy="772437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1" name="Image" descr="Imag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9767" y="93471"/>
              <a:ext cx="7055691" cy="697585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657616" y="9268883"/>
            <a:ext cx="241402" cy="381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204" name="Exercise problem 3:…"/>
          <p:cNvSpPr txBox="1"/>
          <p:nvPr/>
        </p:nvSpPr>
        <p:spPr>
          <a:xfrm>
            <a:off x="190816" y="-63392"/>
            <a:ext cx="11937269" cy="158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Exercise problem 3: </a:t>
            </a:r>
          </a:p>
          <a:p>
            <a:pPr defTabSz="584200">
              <a:lnSpc>
                <a:spcPct val="100000"/>
              </a:lnSpc>
              <a:spcBef>
                <a:spcPts val="0"/>
              </a:spcBef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sz="2000"/>
              <a:t>Consider the separation of ideal mixture w</a:t>
            </a:r>
            <a:r>
              <a:rPr sz="1900"/>
              <a:t>ith constant relative volatility of 10.  Feed flow rate (z</a:t>
            </a:r>
            <a:r>
              <a:rPr sz="1900" baseline="-5999"/>
              <a:t>1</a:t>
            </a:r>
            <a:r>
              <a:rPr sz="1900"/>
              <a:t> = 0.5) is 100 liter/hr and distillate flow rates is 60 liter/hr. Calculate the number of stages to obtain distillate purity of 80% if both reflux and reboiler ratios are 1.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Macintosh PowerPoint</Application>
  <PresentationFormat>Custom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Cambria Math</vt:lpstr>
      <vt:lpstr>Helvetica Light</vt:lpstr>
      <vt:lpstr>Helvetica Neue</vt:lpstr>
      <vt:lpstr>Helvetica Neue Medium</vt:lpstr>
      <vt:lpstr>21_BasicWhite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Kumar Varoon Agrawal</cp:lastModifiedBy>
  <cp:revision>2</cp:revision>
  <dcterms:modified xsi:type="dcterms:W3CDTF">2024-03-06T08:55:36Z</dcterms:modified>
</cp:coreProperties>
</file>